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61" r:id="rId7"/>
    <p:sldId id="262" r:id="rId8"/>
    <p:sldId id="263" r:id="rId9"/>
    <p:sldId id="265" r:id="rId10"/>
    <p:sldId id="266" r:id="rId11"/>
    <p:sldId id="267" r:id="rId12"/>
    <p:sldId id="279" r:id="rId13"/>
    <p:sldId id="268" r:id="rId14"/>
    <p:sldId id="269" r:id="rId15"/>
    <p:sldId id="270" r:id="rId16"/>
    <p:sldId id="272" r:id="rId17"/>
    <p:sldId id="273" r:id="rId18"/>
    <p:sldId id="280" r:id="rId19"/>
    <p:sldId id="275" r:id="rId20"/>
    <p:sldId id="276" r:id="rId21"/>
    <p:sldId id="277" r:id="rId2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A3"/>
    <a:srgbClr val="9E7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7" autoAdjust="0"/>
    <p:restoredTop sz="91137" autoAdjust="0"/>
  </p:normalViewPr>
  <p:slideViewPr>
    <p:cSldViewPr snapToGrid="0" snapToObjects="1">
      <p:cViewPr varScale="1">
        <p:scale>
          <a:sx n="73" d="100"/>
          <a:sy n="73" d="100"/>
        </p:scale>
        <p:origin x="90" y="30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138" y="5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Frequency</a:t>
            </a:r>
            <a:r>
              <a:rPr lang="en-US" baseline="0" dirty="0" smtClean="0"/>
              <a:t> of Self-Weighing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57-4659-A8C9-9E14467733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57-4659-A8C9-9E14467733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57-4659-A8C9-9E14467733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A57-4659-A8C9-9E14467733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DCD-48A6-9000-09A9F8C1F3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A57-4659-A8C9-9E144677337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A57-4659-A8C9-9E1446773371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DCD-48A6-9000-09A9F8C1F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Never</c:v>
                </c:pt>
                <c:pt idx="1">
                  <c:v>Less than once a month</c:v>
                </c:pt>
                <c:pt idx="2">
                  <c:v>Less than once a week</c:v>
                </c:pt>
                <c:pt idx="3">
                  <c:v>One time a week</c:v>
                </c:pt>
                <c:pt idx="4">
                  <c:v>Several times per week</c:v>
                </c:pt>
                <c:pt idx="5">
                  <c:v>One time each day</c:v>
                </c:pt>
                <c:pt idx="6">
                  <c:v>Several times per day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</c:v>
                </c:pt>
                <c:pt idx="1">
                  <c:v>48</c:v>
                </c:pt>
                <c:pt idx="2">
                  <c:v>81</c:v>
                </c:pt>
                <c:pt idx="3">
                  <c:v>71</c:v>
                </c:pt>
                <c:pt idx="4">
                  <c:v>127</c:v>
                </c:pt>
                <c:pt idx="5">
                  <c:v>80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D-48A6-9000-09A9F8C1F34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052AC5-5289-B14D-BD93-F37730BBD7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50B96-EE35-1A46-A3F2-E60877EEA9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91170AE-DAED-2C4B-816F-20A1B02053F9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D88D0-15C2-484A-B1C8-FB86E32E45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49BA6-02A3-B241-9F30-2F7ED92222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78C178E-BFE4-8940-8E7D-1B1C53D48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72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37BE065-4CF7-1149-A75F-337512FB82AF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604DCE6-D781-5C4F-8814-3FF0A0B96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DCE6-D781-5C4F-8814-3FF0A0B962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2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2AC2-4B57-42CD-913F-3BC203E15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8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2AC2-4B57-42CD-913F-3BC203E15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72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56FA-5671-4496-B133-58E360F40E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34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2AC2-4B57-42CD-913F-3BC203E15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65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56FA-5671-4496-B133-58E360F40E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27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DCE6-D781-5C4F-8814-3FF0A0B962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02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2AC2-4B57-42CD-913F-3BC203E150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1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2AC2-4B57-42CD-913F-3BC203E150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A2E84-A4F2-664D-BA06-C91F5223B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3523332"/>
            <a:ext cx="10219944" cy="1070786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FF0E9-E80A-8B4D-A972-31C299B09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03088"/>
            <a:ext cx="10219944" cy="1655762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67A00-7D3E-9B4B-8FB9-B57449C2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3104-18B1-4347-956D-E28E7EBC5246}" type="datetime1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0A35A-B941-5047-B28F-276DC1E3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F4EDD-E423-6646-9ECA-33B702A5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442F6E-060D-C546-BECE-01BB2C013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8338" y="5414972"/>
            <a:ext cx="3993217" cy="704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5"/>
          <a:stretch/>
        </p:blipFill>
        <p:spPr>
          <a:xfrm>
            <a:off x="0" y="451763"/>
            <a:ext cx="3844982" cy="28229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74" y="451764"/>
            <a:ext cx="4245070" cy="28229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237" y="451763"/>
            <a:ext cx="3780763" cy="282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8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76D-522E-9C48-BCC2-A70339D0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EFC5E-2742-EB47-A0D3-355EEB06E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9083E-431B-304A-8E08-87C8D224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9B8D-38C3-7442-9CA2-169C75978A03}" type="datetime1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E41F6-BAF3-4141-8C86-1AAEF44C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3EE2C-FD7D-D44D-9741-F9100F5D8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4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723BBF-388D-A246-8AE6-3FC9C75A0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A6233-9BBB-C64D-BA3B-2D74DDA8B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828A1-F4B3-884D-A686-860189B5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1CC3-D4B7-5C45-938A-614750344D9D}" type="datetime1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1D075-46EF-1743-AA57-9C9F8A7C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AB14-858D-CF40-9814-73DDDC86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9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9875-AD76-B845-BEDA-0345FCF3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74325-5A5A-C142-8933-5CFAE82F2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1347B-92BE-B747-876D-D140CF74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104-45DE-C44A-B860-E7F3D1AD647C}" type="datetime1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EF120-5735-354F-8EE8-AA3748C9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48A93-D3C3-7143-B37B-7FBE263D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5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52B8E55-AA82-804F-BE5E-9959C614A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20" r="14061" b="18644"/>
          <a:stretch/>
        </p:blipFill>
        <p:spPr>
          <a:xfrm rot="10800000">
            <a:off x="11152" y="0"/>
            <a:ext cx="121808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FA4501-BEC9-B54B-B642-C39D9245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374136"/>
            <a:ext cx="10515600" cy="1066947"/>
          </a:xfrm>
        </p:spPr>
        <p:txBody>
          <a:bodyPr anchor="b">
            <a:normAutofit/>
          </a:bodyPr>
          <a:lstStyle>
            <a:lvl1pPr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13133-FEA3-6C41-96D2-020C8F469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06DB8-70CE-D248-A1DE-6D2AE194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AD3375-ED9A-864C-A187-5E489CC75E7D}" type="datetime1">
              <a:rPr lang="en-US" smtClean="0"/>
              <a:t>5/17/2019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5CF1620-B3A0-4344-8E71-0BC7E80F2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7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WAKE FOREST SCHOOL OF MEDICINE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DC22916-ED97-5443-B2DA-C3CAD7C44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0096" y="64657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E7E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C11FAF-FB5E-FC4B-B668-8CE873F642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6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018A6-87BE-0042-9C7E-815C592B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9E24-06B0-0241-B55C-8A3036E7F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1848"/>
            <a:ext cx="5181600" cy="49135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2827D-CD92-BB42-A064-AC8B243CF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1848"/>
            <a:ext cx="5181600" cy="49135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7AB34-434A-BB43-AC41-C741F11D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06CB-8FE7-F14E-BE7B-42F34C3CDE0D}" type="datetime1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D860C-5CB8-934E-B019-434CBD80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DFE0F-8061-414B-B413-F4FECABF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2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FF3B-2453-3A4C-ACB3-37FA05B9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9B6B7-09DB-F14F-9AA9-2A1D0A906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04324-3911-6D4A-81F4-76177989F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3FC1A-4B0F-C24F-8FFF-245974467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2CA00-B8B5-5749-BE18-4C61A3ABD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59B886-0CB5-5E43-B625-039D4E31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B2C9-F9D5-FD49-B06F-D91296C90EB5}" type="datetime1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5DD34-1514-0F4A-95ED-A80AF137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2067C3-7950-6A48-A00C-3A17870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6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C681-EDCC-C144-AED8-78C525BEB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0A514-905D-4C4E-A15F-A6254BAB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E6FA-EE29-C142-8FEB-2A54D7458E0E}" type="datetime1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FCD22-4A33-9744-8AC7-2CB31530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68B05-7964-314A-BEEC-72FE80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96592F-69C0-0F47-BB0F-DC36A4B6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3CA2-706C-D149-87EB-3F216B893CA0}" type="datetime1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94A9A-1BC5-E04D-B758-0EE372E2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398A2-F3F7-9242-A25E-A62B38AB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B810-B28D-E24C-881B-DEBDD675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028B1-0C08-AE41-A7DB-971B2CC7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197CB-5C79-AE49-9E3E-7E3592814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04A41-2554-EA40-B007-7E62CF0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AA1-9494-DB43-A78B-F3C70BAE3701}" type="datetime1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0472A-3F56-2D49-AC13-8FAB98EB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FB9E3-D749-6040-8B58-38978638E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7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BF2A-A87A-1940-B2EE-CEAE68AD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7DA671-C272-EC48-952C-E067E55B9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248DA-401F-5A46-94D3-EBBBD731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9EA26-1920-5243-84A4-28214325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0B22-E540-A94F-964E-52150F00A0E9}" type="datetime1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52992-95DB-F044-842B-13657AF1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DA016-729F-3342-9C8F-BAAD9D7A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8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E98647-DE0E-9745-8AE2-8DCC1C654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20" r="14061" b="18644"/>
          <a:stretch/>
        </p:blipFill>
        <p:spPr>
          <a:xfrm rot="10800000">
            <a:off x="11152" y="0"/>
            <a:ext cx="1218084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44EDD4-4752-334B-9166-A0879546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BAB6F-42F4-DA40-9679-CA71E97F1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5024"/>
            <a:ext cx="10515600" cy="5020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A5D4B-1BD2-E342-94A2-701D37554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5552" y="64657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4A11B8-992A-9849-BA24-9201BD3D1E42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4D9B2-79BB-CA48-8ADD-07C47A059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7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WAKE FOREST SCHOOL OF MEDICINE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F80C5-C63D-6E42-952A-9B9C20A3E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0096" y="64657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9E7E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C11FAF-FB5E-FC4B-B668-8CE873F642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1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9E7E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file:///C:\Users\rneiberg\AppData\Roaming\Microsoft\Signatures\wfsm_email_logo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F8172-320A-1844-A2E2-58EC5FFBAB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Smart Scale Data in SNAP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8170D-074C-4949-BF02-5CBC52755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Rebecca Neiberg for the SNAP Research </a:t>
            </a:r>
            <a:r>
              <a:rPr lang="en-US" dirty="0" smtClean="0"/>
              <a:t>Group</a:t>
            </a:r>
            <a:br>
              <a:rPr lang="en-US" dirty="0" smtClean="0"/>
            </a:br>
            <a:endParaRPr lang="en-US" dirty="0" smtClean="0"/>
          </a:p>
          <a:p>
            <a:pPr defTabSz="933237">
              <a:defRPr/>
            </a:pPr>
            <a:r>
              <a:rPr lang="en-US" sz="2000" dirty="0"/>
              <a:t>Senior Biostatistician</a:t>
            </a:r>
            <a:br>
              <a:rPr lang="en-US" sz="2000" dirty="0"/>
            </a:br>
            <a:r>
              <a:rPr lang="en-US" sz="2000" dirty="0"/>
              <a:t>Department of Biostatistics and Data Science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39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25678" r="-1593" b="4412"/>
          <a:stretch/>
        </p:blipFill>
        <p:spPr>
          <a:xfrm>
            <a:off x="1689605" y="1687484"/>
            <a:ext cx="8491661" cy="3499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36" y="235379"/>
            <a:ext cx="10515600" cy="896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 many weights to verify:</a:t>
            </a:r>
            <a:br>
              <a:rPr lang="en-US" dirty="0" smtClean="0"/>
            </a:br>
            <a:r>
              <a:rPr lang="en-US" dirty="0" smtClean="0"/>
              <a:t>Excel version of web report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36" y="2163535"/>
            <a:ext cx="10090775" cy="4302227"/>
          </a:xfrm>
        </p:spPr>
        <p:txBody>
          <a:bodyPr>
            <a:normAutofit fontScale="85000" lnSpcReduction="20000"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Allows for notes and ranges</a:t>
            </a:r>
          </a:p>
          <a:p>
            <a:pPr lvl="1"/>
            <a:r>
              <a:rPr lang="en-US" strike="sngStrike" dirty="0" smtClean="0"/>
              <a:t>Alternative reference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Editable min. and max.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0096" y="6465763"/>
            <a:ext cx="2743200" cy="365125"/>
          </a:xfrm>
        </p:spPr>
        <p:txBody>
          <a:bodyPr/>
          <a:lstStyle/>
          <a:p>
            <a:fld id="{A1471819-590E-4A29-8DED-7996ADE2A3E1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5763"/>
            <a:ext cx="4114800" cy="365125"/>
          </a:xfrm>
        </p:spPr>
        <p:txBody>
          <a:bodyPr/>
          <a:lstStyle/>
          <a:p>
            <a:r>
              <a:rPr lang="en-US" dirty="0" smtClean="0"/>
              <a:t>WAKE FOREST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06335"/>
            <a:ext cx="11111592" cy="896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We Use Smart Scale Data for Publications?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8800"/>
            <a:ext cx="10322379" cy="3785652"/>
          </a:xfrm>
        </p:spPr>
        <p:txBody>
          <a:bodyPr/>
          <a:lstStyle/>
          <a:p>
            <a:r>
              <a:rPr lang="en-US" dirty="0" smtClean="0"/>
              <a:t>Correlation with in-clinic weights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Self-Weighing Form agreement with Smart Scale frequency</a:t>
            </a:r>
          </a:p>
          <a:p>
            <a:endParaRPr lang="en-US" dirty="0"/>
          </a:p>
          <a:p>
            <a:r>
              <a:rPr lang="en-US" dirty="0" smtClean="0"/>
              <a:t>Paper in process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0096" y="6465763"/>
            <a:ext cx="2743200" cy="365125"/>
          </a:xfrm>
        </p:spPr>
        <p:txBody>
          <a:bodyPr/>
          <a:lstStyle/>
          <a:p>
            <a:fld id="{2BEC61AF-326A-46AB-9D67-A99443C61D7D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5763"/>
            <a:ext cx="4114800" cy="365125"/>
          </a:xfrm>
        </p:spPr>
        <p:txBody>
          <a:bodyPr/>
          <a:lstStyle/>
          <a:p>
            <a:r>
              <a:rPr lang="en-US" dirty="0" smtClean="0"/>
              <a:t>WAKE FOREST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414" y="506185"/>
            <a:ext cx="10209893" cy="11079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between Clinic Weight and </a:t>
            </a:r>
            <a:br>
              <a:rPr lang="en-US" dirty="0" smtClean="0"/>
            </a:br>
            <a:r>
              <a:rPr lang="en-US" dirty="0" smtClean="0"/>
              <a:t>Closest Smart Scale Weight at Year 6 Visit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21538"/>
              </p:ext>
            </p:extLst>
          </p:nvPr>
        </p:nvGraphicFramePr>
        <p:xfrm>
          <a:off x="2942300" y="2530912"/>
          <a:ext cx="609603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185">
                  <a:extLst>
                    <a:ext uri="{9D8B030D-6E8A-4147-A177-3AD203B41FA5}">
                      <a16:colId xmlns:a16="http://schemas.microsoft.com/office/drawing/2014/main" val="2936490651"/>
                    </a:ext>
                  </a:extLst>
                </a:gridCol>
                <a:gridCol w="2075848">
                  <a:extLst>
                    <a:ext uri="{9D8B030D-6E8A-4147-A177-3AD203B41FA5}">
                      <a16:colId xmlns:a16="http://schemas.microsoft.com/office/drawing/2014/main" val="3275441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 between</a:t>
                      </a:r>
                      <a:r>
                        <a:rPr lang="en-US" sz="2400" baseline="0" dirty="0" smtClean="0"/>
                        <a:t> measurements</a:t>
                      </a:r>
                      <a:endParaRPr lang="en-US" sz="2400" dirty="0"/>
                    </a:p>
                  </a:txBody>
                  <a:tcPr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N(%)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282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Same day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99 (29%)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038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1-7 days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117 (35%)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73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1-2</a:t>
                      </a:r>
                      <a:r>
                        <a:rPr lang="en-US" sz="2400" baseline="0" dirty="0" smtClean="0"/>
                        <a:t> weeks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 (8%)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62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2-4 weeks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 (8%)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41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More than 1 month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69 (20%)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232533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1546" y="6465762"/>
            <a:ext cx="2743200" cy="365125"/>
          </a:xfrm>
        </p:spPr>
        <p:txBody>
          <a:bodyPr/>
          <a:lstStyle/>
          <a:p>
            <a:fld id="{84A14B07-5E5E-465D-BE4B-E3309AF00B9F}" type="slidenum">
              <a:rPr lang="en-US"/>
              <a:t>12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5763"/>
            <a:ext cx="4114800" cy="365125"/>
          </a:xfrm>
        </p:spPr>
        <p:txBody>
          <a:bodyPr/>
          <a:lstStyle/>
          <a:p>
            <a:r>
              <a:rPr lang="en-US" dirty="0" smtClean="0"/>
              <a:t>WAKE FOREST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0096" y="6465763"/>
            <a:ext cx="2743200" cy="365125"/>
          </a:xfrm>
        </p:spPr>
        <p:txBody>
          <a:bodyPr/>
          <a:lstStyle/>
          <a:p>
            <a:fld id="{A0430E36-3D45-424A-AE6D-EF9E17090293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5763"/>
            <a:ext cx="4114800" cy="365125"/>
          </a:xfrm>
        </p:spPr>
        <p:txBody>
          <a:bodyPr/>
          <a:lstStyle/>
          <a:p>
            <a:r>
              <a:rPr lang="en-US" dirty="0" smtClean="0"/>
              <a:t>WAKE FOREST SCHOOL OF MEDICINE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4" y="165572"/>
            <a:ext cx="8923239" cy="6692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50096" y="1590204"/>
            <a:ext cx="3041903" cy="36933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Test for zero bias :</a:t>
            </a:r>
          </a:p>
          <a:p>
            <a:r>
              <a:rPr lang="en-US" b="1" dirty="0" smtClean="0">
                <a:solidFill>
                  <a:srgbClr val="9E7E16"/>
                </a:solidFill>
              </a:rPr>
              <a:t>No significant bias</a:t>
            </a:r>
            <a:br>
              <a:rPr lang="en-US" b="1" dirty="0" smtClean="0">
                <a:solidFill>
                  <a:srgbClr val="9E7E16"/>
                </a:solidFill>
              </a:rPr>
            </a:br>
            <a:r>
              <a:rPr lang="en-US" dirty="0" smtClean="0"/>
              <a:t>t</a:t>
            </a:r>
            <a:r>
              <a:rPr lang="en-US" baseline="-25000" dirty="0" smtClean="0"/>
              <a:t>(346)</a:t>
            </a:r>
            <a:r>
              <a:rPr lang="en-US" dirty="0" smtClean="0"/>
              <a:t>=1.08, P=0.2825</a:t>
            </a:r>
          </a:p>
          <a:p>
            <a:endParaRPr lang="en-US" dirty="0"/>
          </a:p>
          <a:p>
            <a:r>
              <a:rPr lang="en-US" dirty="0" smtClean="0"/>
              <a:t>Correlation between bias and magnitude:</a:t>
            </a:r>
          </a:p>
          <a:p>
            <a:r>
              <a:rPr lang="en-US" b="1" dirty="0" smtClean="0">
                <a:solidFill>
                  <a:srgbClr val="9E7E16"/>
                </a:solidFill>
              </a:rPr>
              <a:t>No significant correlation between bias and magnitude</a:t>
            </a:r>
          </a:p>
          <a:p>
            <a:r>
              <a:rPr lang="en-US" dirty="0" smtClean="0"/>
              <a:t>r=0.013, P=0.8101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036" y="365125"/>
            <a:ext cx="10515600" cy="896747"/>
          </a:xfrm>
        </p:spPr>
        <p:txBody>
          <a:bodyPr>
            <a:normAutofit/>
          </a:bodyPr>
          <a:lstStyle/>
          <a:p>
            <a:r>
              <a:rPr lang="en-US" dirty="0" smtClean="0"/>
              <a:t>Self-Weighing 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9184" y="1322614"/>
            <a:ext cx="11089930" cy="52336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“During the past month, how often did you weigh yourself?”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Never     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0 per month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Less than once a month 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 weight / month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Less than once a week          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&lt;4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One time a week         </a:t>
            </a:r>
          </a:p>
          <a:p>
            <a:pPr lvl="2"/>
            <a:r>
              <a:rPr lang="en-US" dirty="0" smtClean="0">
                <a:solidFill>
                  <a:schemeClr val="accent4"/>
                </a:solidFill>
              </a:rPr>
              <a:t>~4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Several times per week       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8-12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One time each day        </a:t>
            </a:r>
          </a:p>
          <a:p>
            <a:pPr lvl="2"/>
            <a:r>
              <a:rPr lang="en-US" dirty="0" smtClean="0">
                <a:solidFill>
                  <a:schemeClr val="accent6"/>
                </a:solidFill>
              </a:rPr>
              <a:t>~30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Several times per day         </a:t>
            </a:r>
          </a:p>
          <a:p>
            <a:pPr lvl="2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&gt;30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WAKE FOREST SCHOOL OF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69C8-BF18-4456-8086-C1399726F42B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03112006"/>
              </p:ext>
            </p:extLst>
          </p:nvPr>
        </p:nvGraphicFramePr>
        <p:xfrm>
          <a:off x="5327142" y="1970402"/>
          <a:ext cx="5159375" cy="393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55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9194" cy="896747"/>
          </a:xfrm>
        </p:spPr>
        <p:txBody>
          <a:bodyPr>
            <a:noAutofit/>
          </a:bodyPr>
          <a:lstStyle/>
          <a:p>
            <a:r>
              <a:rPr lang="en-US" sz="4000" dirty="0" smtClean="0"/>
              <a:t>Self-Weighing Form vs. Smart Scale Weigh-ins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104-45DE-C44A-B860-E7F3D1AD647C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WAKE FOREST SCHOOL OF MEDICINE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891390"/>
              </p:ext>
            </p:extLst>
          </p:nvPr>
        </p:nvGraphicFramePr>
        <p:xfrm>
          <a:off x="1959429" y="2686050"/>
          <a:ext cx="8817428" cy="365760"/>
        </p:xfrm>
        <a:graphic>
          <a:graphicData uri="http://schemas.openxmlformats.org/drawingml/2006/table">
            <a:tbl>
              <a:tblPr/>
              <a:tblGrid>
                <a:gridCol w="8817428">
                  <a:extLst>
                    <a:ext uri="{9D8B030D-6E8A-4147-A177-3AD203B41FA5}">
                      <a16:colId xmlns:a16="http://schemas.microsoft.com/office/drawing/2014/main" val="23875438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606159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182439"/>
              </p:ext>
            </p:extLst>
          </p:nvPr>
        </p:nvGraphicFramePr>
        <p:xfrm>
          <a:off x="1976501" y="1464618"/>
          <a:ext cx="823899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985">
                  <a:extLst>
                    <a:ext uri="{9D8B030D-6E8A-4147-A177-3AD203B41FA5}">
                      <a16:colId xmlns:a16="http://schemas.microsoft.com/office/drawing/2014/main" val="2936490651"/>
                    </a:ext>
                  </a:extLst>
                </a:gridCol>
                <a:gridCol w="1225677">
                  <a:extLst>
                    <a:ext uri="{9D8B030D-6E8A-4147-A177-3AD203B41FA5}">
                      <a16:colId xmlns:a16="http://schemas.microsoft.com/office/drawing/2014/main" val="405604026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3827476093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159514402"/>
                    </a:ext>
                  </a:extLst>
                </a:gridCol>
                <a:gridCol w="2405126">
                  <a:extLst>
                    <a:ext uri="{9D8B030D-6E8A-4147-A177-3AD203B41FA5}">
                      <a16:colId xmlns:a16="http://schemas.microsoft.com/office/drawing/2014/main" val="327544173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Self-Weighing Form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Smart Scale Weigh-ins 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491228"/>
                  </a:ext>
                </a:extLst>
              </a:tr>
              <a:tr h="62407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Response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Expected</a:t>
                      </a:r>
                      <a:br>
                        <a:rPr lang="en-US" sz="18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Weigh-ins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N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Mean ± 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282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Never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6.0 ± 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73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Less than once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 month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48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2.4 ± 1.8 ↑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62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Less than once a week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&lt;4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81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3.4 ± 2.8 ≈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41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C000"/>
                          </a:solidFill>
                        </a:rPr>
                        <a:t>Once a week</a:t>
                      </a:r>
                      <a:endParaRPr lang="en-US" sz="2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C000"/>
                          </a:solidFill>
                        </a:rPr>
                        <a:t>~4</a:t>
                      </a:r>
                      <a:endParaRPr lang="en-US" sz="20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C000"/>
                          </a:solidFill>
                        </a:rPr>
                        <a:t>71</a:t>
                      </a:r>
                      <a:endParaRPr lang="en-US" sz="24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5.7 ± 4.3 ≈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232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Several times per week</a:t>
                      </a:r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F0"/>
                          </a:solidFill>
                        </a:rPr>
                        <a:t>~12</a:t>
                      </a:r>
                      <a:endParaRPr 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127</a:t>
                      </a:r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13.6 ± 8.8 ≈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090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One time each day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~30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80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21.9 ± 14.6↓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7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Several times per day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&gt;30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26.7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± 27.2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↓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78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2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1"/>
            <a:ext cx="10412186" cy="4062651"/>
          </a:xfrm>
        </p:spPr>
        <p:txBody>
          <a:bodyPr>
            <a:normAutofit/>
          </a:bodyPr>
          <a:lstStyle/>
          <a:p>
            <a:r>
              <a:rPr lang="en-US" dirty="0" smtClean="0"/>
              <a:t>More intensive cleaning for Smart Scale weights than in-clinic</a:t>
            </a:r>
          </a:p>
          <a:p>
            <a:endParaRPr lang="en-US" dirty="0" smtClean="0"/>
          </a:p>
          <a:p>
            <a:r>
              <a:rPr lang="en-US" dirty="0" smtClean="0"/>
              <a:t>Smart Scale weights are highly correlated with clinical weights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Smart Scales weighing frequency ≈ Self-Weighing form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0096" y="6465763"/>
            <a:ext cx="2743200" cy="365125"/>
          </a:xfrm>
        </p:spPr>
        <p:txBody>
          <a:bodyPr/>
          <a:lstStyle/>
          <a:p>
            <a:fld id="{7957DF00-A46A-48C1-8E01-C5FBF84A3714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5763"/>
            <a:ext cx="4114800" cy="365125"/>
          </a:xfrm>
        </p:spPr>
        <p:txBody>
          <a:bodyPr/>
          <a:lstStyle/>
          <a:p>
            <a:r>
              <a:rPr lang="en-US" dirty="0" smtClean="0"/>
              <a:t>WAKE FOREST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810126" y="668867"/>
            <a:ext cx="9155141" cy="49212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" charset="0"/>
                <a:cs typeface="Arial" charset="0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747" y="1632531"/>
            <a:ext cx="10752221" cy="4371227"/>
          </a:xfrm>
        </p:spPr>
        <p:txBody>
          <a:bodyPr numCol="2" rtlCol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dirty="0" smtClean="0"/>
              <a:t>SNAP Participants</a:t>
            </a:r>
            <a:br>
              <a:rPr lang="en-US" sz="2000" dirty="0" smtClean="0"/>
            </a:br>
            <a:endParaRPr lang="en-US" sz="2000" dirty="0" smtClean="0"/>
          </a:p>
          <a:p>
            <a:pPr>
              <a:spcBef>
                <a:spcPts val="0"/>
              </a:spcBef>
              <a:defRPr/>
            </a:pPr>
            <a:r>
              <a:rPr lang="en-US" sz="2000" dirty="0" smtClean="0"/>
              <a:t>Wake Forest University</a:t>
            </a:r>
            <a:br>
              <a:rPr lang="en-US" sz="2000" dirty="0" smtClean="0"/>
            </a:br>
            <a:r>
              <a:rPr lang="en-US" sz="1800" dirty="0" smtClean="0"/>
              <a:t>Winston-Salem, NC</a:t>
            </a:r>
            <a:br>
              <a:rPr lang="en-US" sz="1800" dirty="0" smtClean="0"/>
            </a:br>
            <a:r>
              <a:rPr lang="en-US" sz="1800" dirty="0" smtClean="0"/>
              <a:t>Coordinating Center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Mark Espeland, PhD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Wei Lang, PhD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Judy Bahnson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Letitia Perdue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Katelyn Garcia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Patty Davis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Julia Robertson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Mark King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Robert Amoroso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80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800" dirty="0"/>
          </a:p>
          <a:p>
            <a:pPr>
              <a:spcBef>
                <a:spcPts val="0"/>
              </a:spcBef>
              <a:defRPr/>
            </a:pPr>
            <a:r>
              <a:rPr lang="en-US" sz="2000" dirty="0" smtClean="0"/>
              <a:t>Brown University</a:t>
            </a:r>
            <a:br>
              <a:rPr lang="en-US" sz="2000" dirty="0" smtClean="0"/>
            </a:br>
            <a:r>
              <a:rPr lang="en-US" sz="1800" dirty="0" smtClean="0"/>
              <a:t>Providence, RI Clinic Site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Rena Wing, PhD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Erica Ferguson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 smtClean="0"/>
              <a:t>University of North Carolina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1800" dirty="0" smtClean="0"/>
              <a:t>Chapel Hill, NC Clinical Site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Deb Tate, PhD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Karen </a:t>
            </a:r>
            <a:r>
              <a:rPr lang="en-US" sz="1800" dirty="0" err="1"/>
              <a:t>Hatley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Kristen </a:t>
            </a:r>
            <a:r>
              <a:rPr lang="en-US" sz="1800" dirty="0" smtClean="0"/>
              <a:t>Polzien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dirty="0"/>
              <a:t>SNAP Research Group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dirty="0"/>
              <a:t>This study is funded by the NHLBI, </a:t>
            </a:r>
            <a:r>
              <a:rPr lang="en-US" sz="2000" dirty="0" smtClean="0"/>
              <a:t>R01HL127341</a:t>
            </a:r>
            <a:endParaRPr lang="en-US" sz="2000" dirty="0"/>
          </a:p>
        </p:txBody>
      </p:sp>
      <p:pic>
        <p:nvPicPr>
          <p:cNvPr id="4403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1639" y="0"/>
            <a:ext cx="2079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0096" y="6465763"/>
            <a:ext cx="2743200" cy="365125"/>
          </a:xfrm>
        </p:spPr>
        <p:txBody>
          <a:bodyPr/>
          <a:lstStyle/>
          <a:p>
            <a:fld id="{EEF3E284-CB84-4371-B4FC-18F5C01FE3E3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5763"/>
            <a:ext cx="4114800" cy="365125"/>
          </a:xfrm>
        </p:spPr>
        <p:txBody>
          <a:bodyPr/>
          <a:lstStyle/>
          <a:p>
            <a:r>
              <a:rPr lang="en-US" dirty="0" smtClean="0"/>
              <a:t>WAKE FOREST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and Suggestions?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82C2-2510-4471-A1A6-F015B69E2DC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5763"/>
            <a:ext cx="4114800" cy="365125"/>
          </a:xfrm>
        </p:spPr>
        <p:txBody>
          <a:bodyPr/>
          <a:lstStyle/>
          <a:p>
            <a:r>
              <a:rPr lang="en-US" dirty="0" smtClean="0"/>
              <a:t>WAKE FOREST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9BF174-A2E4-2D4D-AFBA-D04A1C6A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7968"/>
            <a:ext cx="10515600" cy="896747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of Novel Approaches to</a:t>
            </a:r>
            <a:br>
              <a:rPr lang="en-US" dirty="0"/>
            </a:br>
            <a:r>
              <a:rPr lang="en-US" dirty="0"/>
              <a:t>Prevention (SNAP)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7E2C0-04FB-2147-AA7C-DA0AB1F9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3421-3CF9-6C48-BAD0-8DDEF341AE42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0857B-A231-2A42-96BE-66312202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WAKE FOREST SCHOOL OF MEDICINE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47A856-2462-1742-A60B-B3EB91FA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519" y="0"/>
            <a:ext cx="2322777" cy="14326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14333" y="1626997"/>
            <a:ext cx="2963333" cy="182033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599 Adults</a:t>
            </a:r>
            <a:b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18-35 years old</a:t>
            </a:r>
            <a:b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BMI 21-30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stCxn id="10" idx="2"/>
            <a:endCxn id="12" idx="0"/>
          </p:cNvCxnSpPr>
          <p:nvPr/>
        </p:nvCxnSpPr>
        <p:spPr>
          <a:xfrm flipH="1">
            <a:off x="3564466" y="3447331"/>
            <a:ext cx="2531534" cy="87942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14599" y="4326760"/>
            <a:ext cx="2099734" cy="16594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Self-Guided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46132" y="4326760"/>
            <a:ext cx="2099734" cy="165946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Small</a:t>
            </a:r>
            <a:b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Changes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0" idx="2"/>
            <a:endCxn id="14" idx="0"/>
          </p:cNvCxnSpPr>
          <p:nvPr/>
        </p:nvCxnSpPr>
        <p:spPr>
          <a:xfrm flipH="1">
            <a:off x="6095999" y="3447331"/>
            <a:ext cx="1" cy="87942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663290" y="4402988"/>
            <a:ext cx="2099734" cy="165946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Large Changes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10" idx="2"/>
            <a:endCxn id="18" idx="0"/>
          </p:cNvCxnSpPr>
          <p:nvPr/>
        </p:nvCxnSpPr>
        <p:spPr>
          <a:xfrm>
            <a:off x="6096000" y="3447331"/>
            <a:ext cx="2617157" cy="95565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File:United States Administrative Divisions Blank.pn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33" y="1719396"/>
            <a:ext cx="3063243" cy="1991108"/>
          </a:xfrm>
          <a:prstGeom prst="rect">
            <a:avLst/>
          </a:prstGeom>
        </p:spPr>
      </p:pic>
      <p:sp>
        <p:nvSpPr>
          <p:cNvPr id="20" name="5-Point Star 19"/>
          <p:cNvSpPr/>
          <p:nvPr/>
        </p:nvSpPr>
        <p:spPr>
          <a:xfrm>
            <a:off x="11353800" y="2238237"/>
            <a:ext cx="311096" cy="2327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122357" y="2691347"/>
            <a:ext cx="353809" cy="298459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0918738" y="2714950"/>
            <a:ext cx="342820" cy="274856"/>
          </a:xfrm>
          <a:prstGeom prst="star5">
            <a:avLst/>
          </a:prstGeom>
          <a:solidFill>
            <a:srgbClr val="9E7E16"/>
          </a:solidFill>
          <a:ln>
            <a:solidFill>
              <a:srgbClr val="9E7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86" y="561689"/>
            <a:ext cx="9067344" cy="553998"/>
          </a:xfrm>
        </p:spPr>
        <p:txBody>
          <a:bodyPr>
            <a:noAutofit/>
          </a:bodyPr>
          <a:lstStyle/>
          <a:p>
            <a:r>
              <a:rPr lang="en-US" dirty="0" smtClean="0"/>
              <a:t>SNAP Timeline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58808" y="1971592"/>
            <a:ext cx="5206159" cy="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73965" y="1745746"/>
            <a:ext cx="0" cy="4516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32275" y="1436464"/>
            <a:ext cx="42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Y4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406047" y="1745746"/>
            <a:ext cx="0" cy="4516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18008" y="1745746"/>
            <a:ext cx="0" cy="4516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40945" y="1745746"/>
            <a:ext cx="0" cy="4516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210800" y="1805796"/>
            <a:ext cx="0" cy="4516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47104" y="1736818"/>
            <a:ext cx="0" cy="4516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705362" y="1805797"/>
            <a:ext cx="0" cy="4516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25993" y="1805798"/>
            <a:ext cx="0" cy="39164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370606" y="1835823"/>
            <a:ext cx="0" cy="39164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91218" y="1376414"/>
            <a:ext cx="42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92297" y="1436465"/>
            <a:ext cx="42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Y6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533878" y="1745746"/>
            <a:ext cx="0" cy="4516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e 42"/>
          <p:cNvSpPr/>
          <p:nvPr/>
        </p:nvSpPr>
        <p:spPr>
          <a:xfrm rot="16200000">
            <a:off x="4564968" y="-78227"/>
            <a:ext cx="306081" cy="5293917"/>
          </a:xfrm>
          <a:prstGeom prst="lef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278994" y="2839693"/>
            <a:ext cx="1101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SNAP</a:t>
            </a:r>
          </a:p>
        </p:txBody>
      </p:sp>
      <p:sp>
        <p:nvSpPr>
          <p:cNvPr id="45" name="Left Brace 44"/>
          <p:cNvSpPr/>
          <p:nvPr/>
        </p:nvSpPr>
        <p:spPr>
          <a:xfrm rot="16200000">
            <a:off x="8648018" y="1150847"/>
            <a:ext cx="289796" cy="2835772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701814" y="2839693"/>
            <a:ext cx="254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SNAP-Extension</a:t>
            </a:r>
            <a:endParaRPr lang="en-US" sz="24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71048" y="3455834"/>
            <a:ext cx="5250038" cy="25853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/>
              <a:t>● </a:t>
            </a:r>
            <a:r>
              <a:rPr lang="en-US" dirty="0"/>
              <a:t>First 4 months – 10 sessions (Small &amp; Large change)</a:t>
            </a:r>
          </a:p>
          <a:p>
            <a:r>
              <a:rPr lang="en-US" sz="1400" dirty="0"/>
              <a:t>●</a:t>
            </a:r>
            <a:r>
              <a:rPr lang="en-US" dirty="0"/>
              <a:t> Yearly assessments, in-clinic and online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●</a:t>
            </a:r>
            <a:r>
              <a:rPr lang="en-US" dirty="0"/>
              <a:t> Two optional refreshers (Small &amp; Large change)</a:t>
            </a:r>
          </a:p>
          <a:p>
            <a:r>
              <a:rPr lang="en-US" sz="1400" dirty="0"/>
              <a:t>●</a:t>
            </a:r>
            <a:r>
              <a:rPr lang="en-US" dirty="0"/>
              <a:t> Monthly emails with zone updates</a:t>
            </a:r>
          </a:p>
          <a:p>
            <a:endParaRPr lang="en-US" dirty="0"/>
          </a:p>
          <a:p>
            <a:r>
              <a:rPr lang="en-US" sz="1400" dirty="0"/>
              <a:t>● </a:t>
            </a:r>
            <a:r>
              <a:rPr lang="en-US" dirty="0"/>
              <a:t>Personal scale with </a:t>
            </a:r>
            <a:r>
              <a:rPr lang="en-US" b="1" dirty="0">
                <a:solidFill>
                  <a:srgbClr val="00B050"/>
                </a:solidFill>
              </a:rPr>
              <a:t>manual</a:t>
            </a:r>
            <a:r>
              <a:rPr lang="en-US" dirty="0"/>
              <a:t> weight entry</a:t>
            </a:r>
          </a:p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349179" y="3455834"/>
            <a:ext cx="3174312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●</a:t>
            </a:r>
            <a:r>
              <a:rPr lang="en-US" dirty="0">
                <a:solidFill>
                  <a:srgbClr val="0070C0"/>
                </a:solidFill>
              </a:rPr>
              <a:t> 4½, 5, 5½ online assessments</a:t>
            </a:r>
          </a:p>
          <a:p>
            <a:r>
              <a:rPr lang="en-US" sz="1400" dirty="0">
                <a:solidFill>
                  <a:srgbClr val="0070C0"/>
                </a:solidFill>
              </a:rPr>
              <a:t>● </a:t>
            </a:r>
            <a:r>
              <a:rPr lang="en-US" dirty="0">
                <a:solidFill>
                  <a:srgbClr val="0070C0"/>
                </a:solidFill>
              </a:rPr>
              <a:t>Year 5 phone call</a:t>
            </a:r>
          </a:p>
          <a:p>
            <a:r>
              <a:rPr lang="en-US" sz="1400" dirty="0">
                <a:solidFill>
                  <a:srgbClr val="0070C0"/>
                </a:solidFill>
              </a:rPr>
              <a:t>● </a:t>
            </a:r>
            <a:r>
              <a:rPr lang="en-US" dirty="0">
                <a:solidFill>
                  <a:srgbClr val="0070C0"/>
                </a:solidFill>
              </a:rPr>
              <a:t>Year 6 in-clinic and online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●</a:t>
            </a:r>
            <a:r>
              <a:rPr lang="en-US" dirty="0">
                <a:solidFill>
                  <a:srgbClr val="0070C0"/>
                </a:solidFill>
              </a:rPr>
              <a:t> Refreshers</a:t>
            </a:r>
          </a:p>
          <a:p>
            <a:r>
              <a:rPr lang="en-US" sz="1400" dirty="0">
                <a:solidFill>
                  <a:srgbClr val="0070C0"/>
                </a:solidFill>
              </a:rPr>
              <a:t>●</a:t>
            </a:r>
            <a:r>
              <a:rPr lang="en-US" dirty="0">
                <a:solidFill>
                  <a:srgbClr val="0070C0"/>
                </a:solidFill>
              </a:rPr>
              <a:t> Monthly emails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●</a:t>
            </a:r>
            <a:r>
              <a:rPr lang="en-US" dirty="0">
                <a:solidFill>
                  <a:srgbClr val="0070C0"/>
                </a:solidFill>
              </a:rPr>
              <a:t> Smart scale </a:t>
            </a:r>
            <a:r>
              <a:rPr lang="en-US" b="1" dirty="0">
                <a:solidFill>
                  <a:srgbClr val="0070C0"/>
                </a:solidFill>
              </a:rPr>
              <a:t>automatic</a:t>
            </a:r>
            <a:r>
              <a:rPr lang="en-US" dirty="0">
                <a:solidFill>
                  <a:srgbClr val="0070C0"/>
                </a:solidFill>
              </a:rPr>
              <a:t> upload</a:t>
            </a:r>
          </a:p>
          <a:p>
            <a:r>
              <a:rPr lang="en-US" sz="1400" dirty="0">
                <a:solidFill>
                  <a:srgbClr val="0070C0"/>
                </a:solidFill>
              </a:rPr>
              <a:t>●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fitbit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step tracking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59136" y="1367486"/>
            <a:ext cx="42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03179" y="1367486"/>
            <a:ext cx="42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11165" y="1433749"/>
            <a:ext cx="54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4½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347104" y="1971592"/>
            <a:ext cx="2860022" cy="0"/>
          </a:xfrm>
          <a:prstGeom prst="straightConnector1">
            <a:avLst/>
          </a:prstGeom>
          <a:ln w="444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096639" y="1452439"/>
            <a:ext cx="54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5½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474389" y="1466067"/>
            <a:ext cx="46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Y5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19049" y="1381413"/>
            <a:ext cx="50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M4</a:t>
            </a:r>
          </a:p>
        </p:txBody>
      </p:sp>
      <p:pic>
        <p:nvPicPr>
          <p:cNvPr id="2052" name="Picture 4" descr="https://snapstudy.phs.wakehealth.edu/images/SNAP_logo_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886" y="132046"/>
            <a:ext cx="2018138" cy="124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0096" y="6465763"/>
            <a:ext cx="27432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8451" y="588400"/>
            <a:ext cx="1564845" cy="114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375558"/>
            <a:ext cx="9766300" cy="895026"/>
          </a:xfrm>
        </p:spPr>
        <p:txBody>
          <a:bodyPr>
            <a:noAutofit/>
          </a:bodyPr>
          <a:lstStyle/>
          <a:p>
            <a:r>
              <a:rPr lang="en-US" dirty="0"/>
              <a:t>Benefits of BodyTrace™ Smart Scales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94179" y="1820254"/>
            <a:ext cx="9348548" cy="4678204"/>
          </a:xfrm>
        </p:spPr>
        <p:txBody>
          <a:bodyPr/>
          <a:lstStyle/>
          <a:p>
            <a:r>
              <a:rPr lang="en-US" dirty="0" smtClean="0"/>
              <a:t>Decrease participant burden</a:t>
            </a:r>
          </a:p>
          <a:p>
            <a:r>
              <a:rPr lang="en-US" dirty="0"/>
              <a:t>Standardized self-weighing</a:t>
            </a:r>
          </a:p>
          <a:p>
            <a:r>
              <a:rPr lang="en-US" dirty="0" smtClean="0"/>
              <a:t>Increase number weights received</a:t>
            </a:r>
          </a:p>
          <a:p>
            <a:r>
              <a:rPr lang="en-US" dirty="0" smtClean="0"/>
              <a:t>Less time in clinics</a:t>
            </a:r>
          </a:p>
          <a:p>
            <a:r>
              <a:rPr lang="en-US" dirty="0" smtClean="0"/>
              <a:t>Retention tool to decrease Lost to Follow-Up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/>
              <a:t>BodyTrace™ </a:t>
            </a:r>
            <a:r>
              <a:rPr lang="en-US" sz="1800" dirty="0" err="1"/>
              <a:t>eScale</a:t>
            </a:r>
            <a:r>
              <a:rPr lang="en-US" sz="1800" dirty="0"/>
              <a:t>, 28 W 39</a:t>
            </a:r>
            <a:r>
              <a:rPr lang="en-US" sz="1800" baseline="30000" dirty="0"/>
              <a:t>th</a:t>
            </a:r>
            <a:r>
              <a:rPr lang="en-US" sz="1800" dirty="0"/>
              <a:t> Street, Room 401, New York, NY 10018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4" t="13053" r="51718" b="9480"/>
          <a:stretch/>
        </p:blipFill>
        <p:spPr bwMode="auto">
          <a:xfrm>
            <a:off x="8804528" y="4344863"/>
            <a:ext cx="2113484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0096" y="6465763"/>
            <a:ext cx="27432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5763"/>
            <a:ext cx="4114800" cy="365125"/>
          </a:xfrm>
        </p:spPr>
        <p:txBody>
          <a:bodyPr/>
          <a:lstStyle/>
          <a:p>
            <a:r>
              <a:rPr lang="en-US" dirty="0" smtClean="0"/>
              <a:t>WAKE FOREST SCHOOL OF MEDICINE</a:t>
            </a:r>
            <a:endParaRPr lang="en-US" dirty="0"/>
          </a:p>
        </p:txBody>
      </p:sp>
      <p:pic>
        <p:nvPicPr>
          <p:cNvPr id="10" name="Picture 2" descr="Person stepping on a body fat analyz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38" y="1735157"/>
            <a:ext cx="3217697" cy="214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neiberg\AppData\Local\Microsoft\Windows\Temporary Internet Files\Content.IE5\G9R326HC\glasses_request_by_rildraw-d4a5op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72" y="1491927"/>
            <a:ext cx="595380" cy="2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Flow of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76" y="5092309"/>
            <a:ext cx="1665672" cy="855322"/>
          </a:xfrm>
        </p:spPr>
      </p:pic>
      <p:sp>
        <p:nvSpPr>
          <p:cNvPr id="11" name="TextBox 10"/>
          <p:cNvSpPr txBox="1"/>
          <p:nvPr/>
        </p:nvSpPr>
        <p:spPr>
          <a:xfrm>
            <a:off x="6614185" y="2338104"/>
            <a:ext cx="1674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clinical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96" y="1645071"/>
            <a:ext cx="1760032" cy="357309"/>
          </a:xfrm>
          <a:prstGeom prst="rect">
            <a:avLst/>
          </a:prstGeom>
        </p:spPr>
      </p:pic>
      <p:pic>
        <p:nvPicPr>
          <p:cNvPr id="2050" name="Picture 2" descr="C:\Users\rneiberg\AppData\Local\Microsoft\Windows\Temporary Internet Files\Content.IE5\9LK9TUVM\nicubunu-Abstract-peopl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50" y="4256667"/>
            <a:ext cx="1396793" cy="9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854232" y="5335304"/>
            <a:ext cx="129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59574" y="2796957"/>
            <a:ext cx="200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◦ email &amp; phone feedback</a:t>
            </a:r>
          </a:p>
        </p:txBody>
      </p:sp>
      <p:pic>
        <p:nvPicPr>
          <p:cNvPr id="9" name="Picture 2" descr="C:\Users\rneiberg\AppData\Local\Microsoft\Windows\Temporary Internet Files\Content.IE5\E59CQIP3\240px-People.svg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92" y="1343967"/>
            <a:ext cx="1022712" cy="10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59886" y="5112404"/>
            <a:ext cx="221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◦ Dynamic graphs of weights</a:t>
            </a:r>
          </a:p>
        </p:txBody>
      </p:sp>
      <p:cxnSp>
        <p:nvCxnSpPr>
          <p:cNvPr id="25" name="Straight Arrow Connector 24"/>
          <p:cNvCxnSpPr>
            <a:stCxn id="4" idx="0"/>
          </p:cNvCxnSpPr>
          <p:nvPr/>
        </p:nvCxnSpPr>
        <p:spPr>
          <a:xfrm flipV="1">
            <a:off x="2697712" y="2200275"/>
            <a:ext cx="0" cy="2892034"/>
          </a:xfrm>
          <a:prstGeom prst="straightConnector1">
            <a:avLst/>
          </a:prstGeom>
          <a:ln w="158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961488" y="1855323"/>
            <a:ext cx="2500698" cy="0"/>
          </a:xfrm>
          <a:prstGeom prst="straightConnector1">
            <a:avLst/>
          </a:prstGeom>
          <a:ln w="635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81400" y="3003471"/>
            <a:ext cx="599122" cy="1147524"/>
          </a:xfrm>
          <a:prstGeom prst="straightConnector1">
            <a:avLst/>
          </a:prstGeom>
          <a:ln w="158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835057" y="2828926"/>
            <a:ext cx="1108918" cy="1228725"/>
          </a:xfrm>
          <a:prstGeom prst="straightConnector1">
            <a:avLst/>
          </a:prstGeom>
          <a:ln w="158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186878" y="4984465"/>
            <a:ext cx="2385623" cy="1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3" descr="C:\Users\rneiberg\AppData\Local\Microsoft\Windows\Temporary Internet Files\Content.IE5\G9R326HC\glasses_request_by_rildraw-d4a5op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956" y="4591344"/>
            <a:ext cx="595380" cy="2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 flipH="1">
            <a:off x="5942058" y="2828926"/>
            <a:ext cx="1040259" cy="1551567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037280" y="2842469"/>
            <a:ext cx="1820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◦ Data validation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◦ Reports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81802" y="2334519"/>
            <a:ext cx="1382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Nightly data </a:t>
            </a:r>
          </a:p>
          <a:p>
            <a:r>
              <a:rPr lang="en-US" dirty="0"/>
              <a:t>downloads</a:t>
            </a:r>
          </a:p>
        </p:txBody>
      </p:sp>
      <p:sp>
        <p:nvSpPr>
          <p:cNvPr id="10" name="AutoShape 4" descr="Image result for GSM signal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Image result for GSM signal ico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Image result for GSM signal icon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Image result for GSM signal icon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2" descr="Image result for GSM signal icon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tricks-collections.com/wp-content/uploads/2013/02/How-to-Strengthen-the-signal-Modem-GSM-CDMA-GPRS-HSDPA-3G-ED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246120"/>
            <a:ext cx="609600" cy="71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Wake Forest School of Medicine"/>
          <p:cNvPicPr/>
          <p:nvPr/>
        </p:nvPicPr>
        <p:blipFill>
          <a:blip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07" y="4150996"/>
            <a:ext cx="196215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80961" y="4636323"/>
            <a:ext cx="218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Coordinating Center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0096" y="6465763"/>
            <a:ext cx="27432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5763"/>
            <a:ext cx="4114800" cy="365125"/>
          </a:xfrm>
        </p:spPr>
        <p:txBody>
          <a:bodyPr/>
          <a:lstStyle/>
          <a:p>
            <a:r>
              <a:rPr lang="en-US" dirty="0" smtClean="0"/>
              <a:t>WAKE FOREST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9245" y="437038"/>
            <a:ext cx="9336497" cy="79093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Data Cleaning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1870" y="1490600"/>
            <a:ext cx="2035897" cy="1176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Receive weights from BodyTrace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4089779" y="1663700"/>
            <a:ext cx="606046" cy="4699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817118" y="1381124"/>
            <a:ext cx="3756025" cy="13893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SAS Process:</a:t>
            </a:r>
          </a:p>
          <a:p>
            <a:pPr algn="ctr"/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 Remove missing or &lt; 85 </a:t>
            </a:r>
            <a:r>
              <a:rPr lang="en-US" sz="2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lbs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 Exclude suspension weights</a:t>
            </a:r>
          </a:p>
          <a:p>
            <a:pPr algn="ctr"/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 Flag &gt;10 </a:t>
            </a:r>
            <a:r>
              <a:rPr lang="en-US" sz="2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lbs</a:t>
            </a:r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from reference</a:t>
            </a:r>
          </a:p>
          <a:p>
            <a:pPr algn="ctr"/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624704" y="2812541"/>
            <a:ext cx="417514" cy="441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272968" y="3287195"/>
            <a:ext cx="3120986" cy="1187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Data to Validation System for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 Staff Review</a:t>
            </a:r>
          </a:p>
        </p:txBody>
      </p:sp>
      <p:sp>
        <p:nvSpPr>
          <p:cNvPr id="16" name="Down Arrow 15"/>
          <p:cNvSpPr/>
          <p:nvPr/>
        </p:nvSpPr>
        <p:spPr>
          <a:xfrm rot="2945690">
            <a:off x="5717391" y="4552504"/>
            <a:ext cx="691067" cy="10636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Invalid</a:t>
            </a:r>
          </a:p>
        </p:txBody>
      </p:sp>
      <p:sp>
        <p:nvSpPr>
          <p:cNvPr id="17" name="Down Arrow 16"/>
          <p:cNvSpPr/>
          <p:nvPr/>
        </p:nvSpPr>
        <p:spPr>
          <a:xfrm rot="19108596">
            <a:off x="7411104" y="4578722"/>
            <a:ext cx="628323" cy="101125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b="1" dirty="0"/>
              <a:t>Valid</a:t>
            </a:r>
          </a:p>
        </p:txBody>
      </p:sp>
      <p:sp>
        <p:nvSpPr>
          <p:cNvPr id="19" name="Oval 18"/>
          <p:cNvSpPr/>
          <p:nvPr/>
        </p:nvSpPr>
        <p:spPr>
          <a:xfrm>
            <a:off x="7741453" y="5471267"/>
            <a:ext cx="1305003" cy="7932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2967" y="96488"/>
            <a:ext cx="18716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ctagon 2"/>
          <p:cNvSpPr/>
          <p:nvPr/>
        </p:nvSpPr>
        <p:spPr>
          <a:xfrm>
            <a:off x="4488545" y="5251502"/>
            <a:ext cx="1263949" cy="1232739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8544" y="5606260"/>
            <a:ext cx="132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Exclude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0096" y="6465763"/>
            <a:ext cx="2743200" cy="365125"/>
          </a:xfrm>
        </p:spPr>
        <p:txBody>
          <a:bodyPr/>
          <a:lstStyle/>
          <a:p>
            <a:fld id="{5AF77ACA-745B-49F3-A75E-B039A9C9A479}" type="slidenum">
              <a:rPr lang="en-US" smtClean="0"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20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71" y="707835"/>
            <a:ext cx="9233622" cy="492443"/>
          </a:xfrm>
        </p:spPr>
        <p:txBody>
          <a:bodyPr>
            <a:noAutofit/>
          </a:bodyPr>
          <a:lstStyle/>
          <a:p>
            <a:r>
              <a:rPr lang="en-US" sz="4000" dirty="0"/>
              <a:t>New Challenges &amp;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1" y="1828801"/>
            <a:ext cx="9756923" cy="24622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Too many weights to verify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Alternate reference weights over time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Evaluate use for publications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4193" y="157101"/>
            <a:ext cx="18716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0096" y="6465763"/>
            <a:ext cx="2743200" cy="365125"/>
          </a:xfrm>
        </p:spPr>
        <p:txBody>
          <a:bodyPr/>
          <a:lstStyle/>
          <a:p>
            <a:fld id="{10D374BA-34DA-4EA8-9848-5525BC0C9DE9}" type="slidenum">
              <a:rPr lang="en-US" dirty="0"/>
              <a:t>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5763"/>
            <a:ext cx="4114800" cy="365125"/>
          </a:xfrm>
        </p:spPr>
        <p:txBody>
          <a:bodyPr/>
          <a:lstStyle/>
          <a:p>
            <a:r>
              <a:rPr lang="en-US" dirty="0" smtClean="0"/>
              <a:t>WAKE FOREST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/>
        </p:nvSpPr>
        <p:spPr>
          <a:xfrm>
            <a:off x="9150096" y="64657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rgbClr val="9E7E1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24D041-70B6-43D9-B614-F317A05F83FE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158" r="9857" b="-273"/>
          <a:stretch/>
        </p:blipFill>
        <p:spPr>
          <a:xfrm>
            <a:off x="78080" y="478426"/>
            <a:ext cx="11896807" cy="588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09" y="1446035"/>
            <a:ext cx="5507582" cy="541196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 many weights to </a:t>
            </a:r>
            <a:r>
              <a:rPr lang="en-US" dirty="0" smtClean="0"/>
              <a:t>verify:</a:t>
            </a:r>
            <a:br>
              <a:rPr lang="en-US" dirty="0" smtClean="0"/>
            </a:br>
            <a:r>
              <a:rPr lang="en-US" dirty="0" smtClean="0"/>
              <a:t>Summary web report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3CA2-706C-D149-87EB-3F216B893CA0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WAKE FOREST SCHOOL OF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1FAF-FB5E-FC4B-B668-8CE873F642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_Wide_DotsVersion_WFSOM BDS.potx" id="{0DC175EC-46FE-451C-870F-F81DFB8A8EDE}" vid="{0133AC07-DD67-4376-8D8C-8613D9D69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e2fa44a-b297-4cb3-ae00-3700515fc5c7">
      <Url xsi:nil="true"/>
      <Description xsi:nil="true"/>
    </Thumbnail>
    <Template_x0020_Type xmlns="2e2fa44a-b297-4cb3-ae00-3700515fc5c7">PowerPoint Presentation Templates</Template_x0020_Type>
    <Viewer_x0020_Type xmlns="2e2fa44a-b297-4cb3-ae00-3700515fc5c7" xsi:nil="true"/>
    <Notes0 xmlns="2e2fa44a-b297-4cb3-ae00-3700515fc5c7" xsi:nil="true"/>
    <Description0 xmlns="2e2fa44a-b297-4cb3-ae00-3700515fc5c7" xsi:nil="true"/>
    <LookupLocation xmlns="2e2fa44a-b297-4cb3-ae00-3700515fc5c7">8</LookupLocation>
    <Size xmlns="2e2fa44a-b297-4cb3-ae00-3700515fc5c7" xsi:nil="true"/>
    <Format xmlns="2e2fa44a-b297-4cb3-ae00-3700515fc5c7">Widescreen</Forma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1A1C473963441BD86150D67F8ACB6" ma:contentTypeVersion="16" ma:contentTypeDescription="Create a new document." ma:contentTypeScope="" ma:versionID="b6027ac7c4c30af25b9aba57a64d9322">
  <xsd:schema xmlns:xsd="http://www.w3.org/2001/XMLSchema" xmlns:xs="http://www.w3.org/2001/XMLSchema" xmlns:p="http://schemas.microsoft.com/office/2006/metadata/properties" xmlns:ns2="2e2fa44a-b297-4cb3-ae00-3700515fc5c7" xmlns:ns3="990867f7-ed38-4c21-b441-c544514c8362" targetNamespace="http://schemas.microsoft.com/office/2006/metadata/properties" ma:root="true" ma:fieldsID="133d9d9c0223997ef7a48798d8ee9476" ns2:_="" ns3:_="">
    <xsd:import namespace="2e2fa44a-b297-4cb3-ae00-3700515fc5c7"/>
    <xsd:import namespace="990867f7-ed38-4c21-b441-c544514c8362"/>
    <xsd:element name="properties">
      <xsd:complexType>
        <xsd:sequence>
          <xsd:element name="documentManagement">
            <xsd:complexType>
              <xsd:all>
                <xsd:element ref="ns2:Template_x0020_Type"/>
                <xsd:element ref="ns2:Thumbnail" minOccurs="0"/>
                <xsd:element ref="ns2:LookupLocation" minOccurs="0"/>
                <xsd:element ref="ns2:Size" minOccurs="0"/>
                <xsd:element ref="ns2:Description0" minOccurs="0"/>
                <xsd:element ref="ns2:Viewer_x0020_Type" minOccurs="0"/>
                <xsd:element ref="ns2:Format" minOccurs="0"/>
                <xsd:element ref="ns2:Notes0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fa44a-b297-4cb3-ae00-3700515fc5c7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2" ma:displayName="Template Type" ma:format="Dropdown" ma:internalName="Template_x0020_Type">
      <xsd:simpleType>
        <xsd:restriction base="dms:Choice">
          <xsd:enumeration value="Research Poster Templates"/>
          <xsd:enumeration value="PowerPoint Presentation Templates"/>
          <xsd:enumeration value="Clinical Trials Memo Templates (Word)"/>
          <xsd:enumeration value="Memo Templates"/>
          <xsd:enumeration value="Newsletter Templates"/>
          <xsd:enumeration value="Fax Forms"/>
        </xsd:restriction>
      </xsd:simpleType>
    </xsd:element>
    <xsd:element name="Thumbnail" ma:index="3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ookupLocation" ma:index="4" nillable="true" ma:displayName="Location" ma:list="{8c3d8ae5-af0e-43eb-a7ed-e0f5c1415c9c}" ma:internalName="LookupLocation" ma:readOnly="false" ma:showField="Title">
      <xsd:simpleType>
        <xsd:restriction base="dms:Lookup"/>
      </xsd:simpleType>
    </xsd:element>
    <xsd:element name="Size" ma:index="5" nillable="true" ma:displayName="Size" ma:internalName="Size">
      <xsd:simpleType>
        <xsd:restriction base="dms:Text">
          <xsd:maxLength value="255"/>
        </xsd:restriction>
      </xsd:simpleType>
    </xsd:element>
    <xsd:element name="Description0" ma:index="6" nillable="true" ma:displayName="Description" ma:internalName="Description0">
      <xsd:simpleType>
        <xsd:restriction base="dms:Text">
          <xsd:maxLength value="255"/>
        </xsd:restriction>
      </xsd:simpleType>
    </xsd:element>
    <xsd:element name="Viewer_x0020_Type" ma:index="7" nillable="true" ma:displayName="Viewer Type" ma:format="Dropdown" ma:internalName="Viewer_x0020_Type">
      <xsd:simpleType>
        <xsd:restriction base="dms:Choice">
          <xsd:enumeration value="Internal"/>
          <xsd:enumeration value="External"/>
        </xsd:restriction>
      </xsd:simpleType>
    </xsd:element>
    <xsd:element name="Format" ma:index="14" nillable="true" ma:displayName="Format" ma:format="Dropdown" ma:internalName="Format">
      <xsd:simpleType>
        <xsd:restriction base="dms:Choice">
          <xsd:enumeration value="Standard"/>
          <xsd:enumeration value="Widescreen"/>
        </xsd:restriction>
      </xsd:simpleType>
    </xsd:element>
    <xsd:element name="Notes0" ma:index="15" nillable="true" ma:displayName="Notes" ma:internalName="Notes0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867f7-ed38-4c21-b441-c544514c8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FC3EFC-BB64-424A-B2C2-E388AAFD5A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F60829-0A56-4459-8DAE-CF0BB26B2453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990867f7-ed38-4c21-b441-c544514c8362"/>
    <ds:schemaRef ds:uri="2e2fa44a-b297-4cb3-ae00-3700515fc5c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FC91B1-66BC-4BB6-8C2F-A58C86FE5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fa44a-b297-4cb3-ae00-3700515fc5c7"/>
    <ds:schemaRef ds:uri="990867f7-ed38-4c21-b441-c544514c8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581</Words>
  <Application>Microsoft Office PowerPoint</Application>
  <PresentationFormat>Widescreen</PresentationFormat>
  <Paragraphs>247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Smart Scale Data in SNAP</vt:lpstr>
      <vt:lpstr>Study of Novel Approaches to Prevention (SNAP)</vt:lpstr>
      <vt:lpstr>SNAP Timeline</vt:lpstr>
      <vt:lpstr>Benefits of BodyTrace™ Smart Scales</vt:lpstr>
      <vt:lpstr>Flow of information</vt:lpstr>
      <vt:lpstr>Data Cleaning Process</vt:lpstr>
      <vt:lpstr>New Challenges &amp; Considerations</vt:lpstr>
      <vt:lpstr>PowerPoint Presentation</vt:lpstr>
      <vt:lpstr>Too many weights to verify: Summary web report</vt:lpstr>
      <vt:lpstr>Too many weights to verify: Excel version of web report </vt:lpstr>
      <vt:lpstr>Can We Use Smart Scale Data for Publications?</vt:lpstr>
      <vt:lpstr>Time between Clinic Weight and  Closest Smart Scale Weight at Year 6 Visit</vt:lpstr>
      <vt:lpstr>PowerPoint Presentation</vt:lpstr>
      <vt:lpstr>Self-Weighing Form</vt:lpstr>
      <vt:lpstr>Self-Weighing Form vs. Smart Scale Weigh-ins</vt:lpstr>
      <vt:lpstr>Summary</vt:lpstr>
      <vt:lpstr>Acknowledgements</vt:lpstr>
      <vt:lpstr>Questions and Suggestions?</vt:lpstr>
    </vt:vector>
  </TitlesOfParts>
  <Company>WFBMC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the presentation</dc:title>
  <dc:creator>Rebecca Neiberg</dc:creator>
  <cp:lastModifiedBy>Rebecca Neiberg</cp:lastModifiedBy>
  <cp:revision>94</cp:revision>
  <dcterms:created xsi:type="dcterms:W3CDTF">2019-04-22T13:58:38Z</dcterms:created>
  <dcterms:modified xsi:type="dcterms:W3CDTF">2019-05-17T14:52:20Z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0x0101006C11A1C473963441BD86150D67F8ACB6</vt:lpwstr>
  </property>
</Properties>
</file>